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97" r:id="rId7"/>
    <p:sldId id="258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D0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581"/>
    <p:restoredTop sz="72876"/>
  </p:normalViewPr>
  <p:slideViewPr>
    <p:cSldViewPr snapToGrid="0" snapToObjects="1">
      <p:cViewPr varScale="1">
        <p:scale>
          <a:sx n="87" d="100"/>
          <a:sy n="87" d="100"/>
        </p:scale>
        <p:origin x="96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895486-CC7F-4DE5-BBF1-E4F2140BD0E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1377A5F-2851-488C-A723-06BBC469749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/>
            <a:t>1 Your MSc Programme</a:t>
          </a:r>
          <a:endParaRPr lang="en-US"/>
        </a:p>
      </dgm:t>
    </dgm:pt>
    <dgm:pt modelId="{5A2DF277-C0CE-46D2-9A56-090D4BC2D4F6}" type="parTrans" cxnId="{E078492C-68C4-4323-810A-FC4C7BF4CA77}">
      <dgm:prSet/>
      <dgm:spPr/>
      <dgm:t>
        <a:bodyPr/>
        <a:lstStyle/>
        <a:p>
          <a:endParaRPr lang="en-US"/>
        </a:p>
      </dgm:t>
    </dgm:pt>
    <dgm:pt modelId="{F7E55FA9-8886-4807-AA91-7396DD70BF81}" type="sibTrans" cxnId="{E078492C-68C4-4323-810A-FC4C7BF4CA77}">
      <dgm:prSet/>
      <dgm:spPr/>
      <dgm:t>
        <a:bodyPr/>
        <a:lstStyle/>
        <a:p>
          <a:endParaRPr lang="en-US"/>
        </a:p>
      </dgm:t>
    </dgm:pt>
    <dgm:pt modelId="{8A68A706-C462-4ED8-BF46-A32761AB3E8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/>
            <a:t>2 Motivation</a:t>
          </a:r>
          <a:endParaRPr lang="en-US"/>
        </a:p>
      </dgm:t>
    </dgm:pt>
    <dgm:pt modelId="{FCE12AD0-CDA6-414C-A6E9-86050C89E072}" type="parTrans" cxnId="{A27288FB-4ADA-4FC3-85E3-5BF1A2A33FD0}">
      <dgm:prSet/>
      <dgm:spPr/>
      <dgm:t>
        <a:bodyPr/>
        <a:lstStyle/>
        <a:p>
          <a:endParaRPr lang="en-US"/>
        </a:p>
      </dgm:t>
    </dgm:pt>
    <dgm:pt modelId="{2E6B5B4B-1F99-4753-AC65-4B19A4177508}" type="sibTrans" cxnId="{A27288FB-4ADA-4FC3-85E3-5BF1A2A33FD0}">
      <dgm:prSet/>
      <dgm:spPr/>
      <dgm:t>
        <a:bodyPr/>
        <a:lstStyle/>
        <a:p>
          <a:endParaRPr lang="en-US"/>
        </a:p>
      </dgm:t>
    </dgm:pt>
    <dgm:pt modelId="{88DFE1B6-D5CA-4A62-9D06-6AC1679FEDC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/>
            <a:t>3 Goals</a:t>
          </a:r>
          <a:endParaRPr lang="en-US"/>
        </a:p>
      </dgm:t>
    </dgm:pt>
    <dgm:pt modelId="{85794AF1-076B-41AD-80A7-111234ABB6A8}" type="parTrans" cxnId="{180A5F7D-C0FE-465D-9927-6C1A93E666B3}">
      <dgm:prSet/>
      <dgm:spPr/>
      <dgm:t>
        <a:bodyPr/>
        <a:lstStyle/>
        <a:p>
          <a:endParaRPr lang="en-US"/>
        </a:p>
      </dgm:t>
    </dgm:pt>
    <dgm:pt modelId="{C126BF4C-61D7-482F-96CB-4BF91F2EF7D4}" type="sibTrans" cxnId="{180A5F7D-C0FE-465D-9927-6C1A93E666B3}">
      <dgm:prSet/>
      <dgm:spPr/>
      <dgm:t>
        <a:bodyPr/>
        <a:lstStyle/>
        <a:p>
          <a:endParaRPr lang="en-US"/>
        </a:p>
      </dgm:t>
    </dgm:pt>
    <dgm:pt modelId="{B3F7785C-AEA8-4271-9C04-E439621EBB8B}" type="pres">
      <dgm:prSet presAssocID="{F0895486-CC7F-4DE5-BBF1-E4F2140BD0EA}" presName="root" presStyleCnt="0">
        <dgm:presLayoutVars>
          <dgm:dir/>
          <dgm:resizeHandles val="exact"/>
        </dgm:presLayoutVars>
      </dgm:prSet>
      <dgm:spPr/>
    </dgm:pt>
    <dgm:pt modelId="{BC994318-BB8C-4107-BD95-18425770D8DB}" type="pres">
      <dgm:prSet presAssocID="{A1377A5F-2851-488C-A723-06BBC469749B}" presName="compNode" presStyleCnt="0"/>
      <dgm:spPr/>
    </dgm:pt>
    <dgm:pt modelId="{031E5201-18BB-4C2F-A4B7-265826E69F56}" type="pres">
      <dgm:prSet presAssocID="{A1377A5F-2851-488C-A723-06BBC469749B}" presName="bgRect" presStyleLbl="bgShp" presStyleIdx="0" presStyleCnt="3"/>
      <dgm:spPr/>
    </dgm:pt>
    <dgm:pt modelId="{AFB8225E-8535-4D51-9576-7B4191AB6147}" type="pres">
      <dgm:prSet presAssocID="{A1377A5F-2851-488C-A723-06BBC469749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B95DDC82-B6DE-4B2D-8D38-341FB4F7C31F}" type="pres">
      <dgm:prSet presAssocID="{A1377A5F-2851-488C-A723-06BBC469749B}" presName="spaceRect" presStyleCnt="0"/>
      <dgm:spPr/>
    </dgm:pt>
    <dgm:pt modelId="{D3AB9F5B-5BAA-4D9F-A1F0-66D3CF383CA9}" type="pres">
      <dgm:prSet presAssocID="{A1377A5F-2851-488C-A723-06BBC469749B}" presName="parTx" presStyleLbl="revTx" presStyleIdx="0" presStyleCnt="3">
        <dgm:presLayoutVars>
          <dgm:chMax val="0"/>
          <dgm:chPref val="0"/>
        </dgm:presLayoutVars>
      </dgm:prSet>
      <dgm:spPr/>
    </dgm:pt>
    <dgm:pt modelId="{C9A3D4D4-B9F7-43C1-A4E0-DFFD467A804F}" type="pres">
      <dgm:prSet presAssocID="{F7E55FA9-8886-4807-AA91-7396DD70BF81}" presName="sibTrans" presStyleCnt="0"/>
      <dgm:spPr/>
    </dgm:pt>
    <dgm:pt modelId="{EF440A0B-C083-47A6-A060-9287E8F6286A}" type="pres">
      <dgm:prSet presAssocID="{8A68A706-C462-4ED8-BF46-A32761AB3E8A}" presName="compNode" presStyleCnt="0"/>
      <dgm:spPr/>
    </dgm:pt>
    <dgm:pt modelId="{B38A93C7-8329-45A4-982E-32BDEA47B506}" type="pres">
      <dgm:prSet presAssocID="{8A68A706-C462-4ED8-BF46-A32761AB3E8A}" presName="bgRect" presStyleLbl="bgShp" presStyleIdx="1" presStyleCnt="3"/>
      <dgm:spPr/>
    </dgm:pt>
    <dgm:pt modelId="{F382D6D7-5002-4AEE-9DAD-52FF018EA7D6}" type="pres">
      <dgm:prSet presAssocID="{8A68A706-C462-4ED8-BF46-A32761AB3E8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9FCEDD2-E317-4A73-B149-5DF69143868D}" type="pres">
      <dgm:prSet presAssocID="{8A68A706-C462-4ED8-BF46-A32761AB3E8A}" presName="spaceRect" presStyleCnt="0"/>
      <dgm:spPr/>
    </dgm:pt>
    <dgm:pt modelId="{92C2A192-9D1B-4D1C-A6AD-4868F8D1C7E2}" type="pres">
      <dgm:prSet presAssocID="{8A68A706-C462-4ED8-BF46-A32761AB3E8A}" presName="parTx" presStyleLbl="revTx" presStyleIdx="1" presStyleCnt="3">
        <dgm:presLayoutVars>
          <dgm:chMax val="0"/>
          <dgm:chPref val="0"/>
        </dgm:presLayoutVars>
      </dgm:prSet>
      <dgm:spPr/>
    </dgm:pt>
    <dgm:pt modelId="{399102A0-4669-4FFA-B880-4ACFD3028A5F}" type="pres">
      <dgm:prSet presAssocID="{2E6B5B4B-1F99-4753-AC65-4B19A4177508}" presName="sibTrans" presStyleCnt="0"/>
      <dgm:spPr/>
    </dgm:pt>
    <dgm:pt modelId="{123C969C-5E33-4689-9876-505F5971EA17}" type="pres">
      <dgm:prSet presAssocID="{88DFE1B6-D5CA-4A62-9D06-6AC1679FEDC8}" presName="compNode" presStyleCnt="0"/>
      <dgm:spPr/>
    </dgm:pt>
    <dgm:pt modelId="{7FC6820C-120E-469E-BA1C-456969E7B33D}" type="pres">
      <dgm:prSet presAssocID="{88DFE1B6-D5CA-4A62-9D06-6AC1679FEDC8}" presName="bgRect" presStyleLbl="bgShp" presStyleIdx="2" presStyleCnt="3"/>
      <dgm:spPr/>
    </dgm:pt>
    <dgm:pt modelId="{954C47E8-3C2B-474E-A794-CA6A42539A8F}" type="pres">
      <dgm:prSet presAssocID="{88DFE1B6-D5CA-4A62-9D06-6AC1679FEDC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EF06B3D4-E8DC-4AE5-A409-9B2E9ABDDD5D}" type="pres">
      <dgm:prSet presAssocID="{88DFE1B6-D5CA-4A62-9D06-6AC1679FEDC8}" presName="spaceRect" presStyleCnt="0"/>
      <dgm:spPr/>
    </dgm:pt>
    <dgm:pt modelId="{BBFD0670-7CBC-4F2D-9E15-38EE883D1531}" type="pres">
      <dgm:prSet presAssocID="{88DFE1B6-D5CA-4A62-9D06-6AC1679FEDC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934C404-0139-485B-AC3F-3DBA2A40DCDF}" type="presOf" srcId="{A1377A5F-2851-488C-A723-06BBC469749B}" destId="{D3AB9F5B-5BAA-4D9F-A1F0-66D3CF383CA9}" srcOrd="0" destOrd="0" presId="urn:microsoft.com/office/officeart/2018/2/layout/IconVerticalSolidList"/>
    <dgm:cxn modelId="{E078492C-68C4-4323-810A-FC4C7BF4CA77}" srcId="{F0895486-CC7F-4DE5-BBF1-E4F2140BD0EA}" destId="{A1377A5F-2851-488C-A723-06BBC469749B}" srcOrd="0" destOrd="0" parTransId="{5A2DF277-C0CE-46D2-9A56-090D4BC2D4F6}" sibTransId="{F7E55FA9-8886-4807-AA91-7396DD70BF81}"/>
    <dgm:cxn modelId="{27BAE562-F490-4F2E-9087-27A277DE3435}" type="presOf" srcId="{8A68A706-C462-4ED8-BF46-A32761AB3E8A}" destId="{92C2A192-9D1B-4D1C-A6AD-4868F8D1C7E2}" srcOrd="0" destOrd="0" presId="urn:microsoft.com/office/officeart/2018/2/layout/IconVerticalSolidList"/>
    <dgm:cxn modelId="{7D990964-B0AE-4FFA-B18B-0972A5D788B5}" type="presOf" srcId="{F0895486-CC7F-4DE5-BBF1-E4F2140BD0EA}" destId="{B3F7785C-AEA8-4271-9C04-E439621EBB8B}" srcOrd="0" destOrd="0" presId="urn:microsoft.com/office/officeart/2018/2/layout/IconVerticalSolidList"/>
    <dgm:cxn modelId="{180A5F7D-C0FE-465D-9927-6C1A93E666B3}" srcId="{F0895486-CC7F-4DE5-BBF1-E4F2140BD0EA}" destId="{88DFE1B6-D5CA-4A62-9D06-6AC1679FEDC8}" srcOrd="2" destOrd="0" parTransId="{85794AF1-076B-41AD-80A7-111234ABB6A8}" sibTransId="{C126BF4C-61D7-482F-96CB-4BF91F2EF7D4}"/>
    <dgm:cxn modelId="{6FC4F4AF-6DEF-44F0-81CD-9ACBFEB35BC9}" type="presOf" srcId="{88DFE1B6-D5CA-4A62-9D06-6AC1679FEDC8}" destId="{BBFD0670-7CBC-4F2D-9E15-38EE883D1531}" srcOrd="0" destOrd="0" presId="urn:microsoft.com/office/officeart/2018/2/layout/IconVerticalSolidList"/>
    <dgm:cxn modelId="{A27288FB-4ADA-4FC3-85E3-5BF1A2A33FD0}" srcId="{F0895486-CC7F-4DE5-BBF1-E4F2140BD0EA}" destId="{8A68A706-C462-4ED8-BF46-A32761AB3E8A}" srcOrd="1" destOrd="0" parTransId="{FCE12AD0-CDA6-414C-A6E9-86050C89E072}" sibTransId="{2E6B5B4B-1F99-4753-AC65-4B19A4177508}"/>
    <dgm:cxn modelId="{AC5101DA-6D3C-4117-BCEC-D463C7E43BAC}" type="presParOf" srcId="{B3F7785C-AEA8-4271-9C04-E439621EBB8B}" destId="{BC994318-BB8C-4107-BD95-18425770D8DB}" srcOrd="0" destOrd="0" presId="urn:microsoft.com/office/officeart/2018/2/layout/IconVerticalSolidList"/>
    <dgm:cxn modelId="{B6B8AB23-3F35-4116-BD01-2A5DFBA501FC}" type="presParOf" srcId="{BC994318-BB8C-4107-BD95-18425770D8DB}" destId="{031E5201-18BB-4C2F-A4B7-265826E69F56}" srcOrd="0" destOrd="0" presId="urn:microsoft.com/office/officeart/2018/2/layout/IconVerticalSolidList"/>
    <dgm:cxn modelId="{C0083F9B-8069-4B31-B650-996414F351DF}" type="presParOf" srcId="{BC994318-BB8C-4107-BD95-18425770D8DB}" destId="{AFB8225E-8535-4D51-9576-7B4191AB6147}" srcOrd="1" destOrd="0" presId="urn:microsoft.com/office/officeart/2018/2/layout/IconVerticalSolidList"/>
    <dgm:cxn modelId="{2946E7D2-E340-4EA5-906D-372AA35AA458}" type="presParOf" srcId="{BC994318-BB8C-4107-BD95-18425770D8DB}" destId="{B95DDC82-B6DE-4B2D-8D38-341FB4F7C31F}" srcOrd="2" destOrd="0" presId="urn:microsoft.com/office/officeart/2018/2/layout/IconVerticalSolidList"/>
    <dgm:cxn modelId="{424F062B-EA33-4131-B34A-95D1887C6D76}" type="presParOf" srcId="{BC994318-BB8C-4107-BD95-18425770D8DB}" destId="{D3AB9F5B-5BAA-4D9F-A1F0-66D3CF383CA9}" srcOrd="3" destOrd="0" presId="urn:microsoft.com/office/officeart/2018/2/layout/IconVerticalSolidList"/>
    <dgm:cxn modelId="{AA712FE5-18EA-407C-BA42-1B65B43A971A}" type="presParOf" srcId="{B3F7785C-AEA8-4271-9C04-E439621EBB8B}" destId="{C9A3D4D4-B9F7-43C1-A4E0-DFFD467A804F}" srcOrd="1" destOrd="0" presId="urn:microsoft.com/office/officeart/2018/2/layout/IconVerticalSolidList"/>
    <dgm:cxn modelId="{CEAE2AFB-4728-4CE0-A973-CEEB818847CF}" type="presParOf" srcId="{B3F7785C-AEA8-4271-9C04-E439621EBB8B}" destId="{EF440A0B-C083-47A6-A060-9287E8F6286A}" srcOrd="2" destOrd="0" presId="urn:microsoft.com/office/officeart/2018/2/layout/IconVerticalSolidList"/>
    <dgm:cxn modelId="{C4B0C68B-B518-4F24-9992-4D8FAC089D32}" type="presParOf" srcId="{EF440A0B-C083-47A6-A060-9287E8F6286A}" destId="{B38A93C7-8329-45A4-982E-32BDEA47B506}" srcOrd="0" destOrd="0" presId="urn:microsoft.com/office/officeart/2018/2/layout/IconVerticalSolidList"/>
    <dgm:cxn modelId="{802D76AD-FA24-428E-8433-65263B937A8C}" type="presParOf" srcId="{EF440A0B-C083-47A6-A060-9287E8F6286A}" destId="{F382D6D7-5002-4AEE-9DAD-52FF018EA7D6}" srcOrd="1" destOrd="0" presId="urn:microsoft.com/office/officeart/2018/2/layout/IconVerticalSolidList"/>
    <dgm:cxn modelId="{3EACE626-5767-4989-99DC-F2AC506B3684}" type="presParOf" srcId="{EF440A0B-C083-47A6-A060-9287E8F6286A}" destId="{09FCEDD2-E317-4A73-B149-5DF69143868D}" srcOrd="2" destOrd="0" presId="urn:microsoft.com/office/officeart/2018/2/layout/IconVerticalSolidList"/>
    <dgm:cxn modelId="{C6133B72-6368-4B82-A7B9-27CD4227C22E}" type="presParOf" srcId="{EF440A0B-C083-47A6-A060-9287E8F6286A}" destId="{92C2A192-9D1B-4D1C-A6AD-4868F8D1C7E2}" srcOrd="3" destOrd="0" presId="urn:microsoft.com/office/officeart/2018/2/layout/IconVerticalSolidList"/>
    <dgm:cxn modelId="{27D8B069-050D-4EB8-B74D-986385B78A09}" type="presParOf" srcId="{B3F7785C-AEA8-4271-9C04-E439621EBB8B}" destId="{399102A0-4669-4FFA-B880-4ACFD3028A5F}" srcOrd="3" destOrd="0" presId="urn:microsoft.com/office/officeart/2018/2/layout/IconVerticalSolidList"/>
    <dgm:cxn modelId="{DD703246-4CA1-470F-8CC0-A9EAB639DC50}" type="presParOf" srcId="{B3F7785C-AEA8-4271-9C04-E439621EBB8B}" destId="{123C969C-5E33-4689-9876-505F5971EA17}" srcOrd="4" destOrd="0" presId="urn:microsoft.com/office/officeart/2018/2/layout/IconVerticalSolidList"/>
    <dgm:cxn modelId="{99E53876-F8BF-4B60-A432-5CE1F380F39C}" type="presParOf" srcId="{123C969C-5E33-4689-9876-505F5971EA17}" destId="{7FC6820C-120E-469E-BA1C-456969E7B33D}" srcOrd="0" destOrd="0" presId="urn:microsoft.com/office/officeart/2018/2/layout/IconVerticalSolidList"/>
    <dgm:cxn modelId="{93A33279-DEAC-438D-B3AE-AD8F2C3DB3F2}" type="presParOf" srcId="{123C969C-5E33-4689-9876-505F5971EA17}" destId="{954C47E8-3C2B-474E-A794-CA6A42539A8F}" srcOrd="1" destOrd="0" presId="urn:microsoft.com/office/officeart/2018/2/layout/IconVerticalSolidList"/>
    <dgm:cxn modelId="{43A37350-F644-4F88-B7E9-7732C83AFF11}" type="presParOf" srcId="{123C969C-5E33-4689-9876-505F5971EA17}" destId="{EF06B3D4-E8DC-4AE5-A409-9B2E9ABDDD5D}" srcOrd="2" destOrd="0" presId="urn:microsoft.com/office/officeart/2018/2/layout/IconVerticalSolidList"/>
    <dgm:cxn modelId="{923B19E2-830A-428E-A28F-B45500DA8CE8}" type="presParOf" srcId="{123C969C-5E33-4689-9876-505F5971EA17}" destId="{BBFD0670-7CBC-4F2D-9E15-38EE883D153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1E5201-18BB-4C2F-A4B7-265826E69F56}">
      <dsp:nvSpPr>
        <dsp:cNvPr id="0" name=""/>
        <dsp:cNvSpPr/>
      </dsp:nvSpPr>
      <dsp:spPr>
        <a:xfrm>
          <a:off x="0" y="660"/>
          <a:ext cx="6642201" cy="15453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B8225E-8535-4D51-9576-7B4191AB6147}">
      <dsp:nvSpPr>
        <dsp:cNvPr id="0" name=""/>
        <dsp:cNvSpPr/>
      </dsp:nvSpPr>
      <dsp:spPr>
        <a:xfrm>
          <a:off x="467464" y="348361"/>
          <a:ext cx="849934" cy="84993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AB9F5B-5BAA-4D9F-A1F0-66D3CF383CA9}">
      <dsp:nvSpPr>
        <dsp:cNvPr id="0" name=""/>
        <dsp:cNvSpPr/>
      </dsp:nvSpPr>
      <dsp:spPr>
        <a:xfrm>
          <a:off x="1784863" y="660"/>
          <a:ext cx="4857337" cy="15453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48" tIns="163548" rIns="163548" bIns="16354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/>
            <a:t>1 Your MSc Programme</a:t>
          </a:r>
          <a:endParaRPr lang="en-US" sz="2500" kern="1200"/>
        </a:p>
      </dsp:txBody>
      <dsp:txXfrm>
        <a:off x="1784863" y="660"/>
        <a:ext cx="4857337" cy="1545336"/>
      </dsp:txXfrm>
    </dsp:sp>
    <dsp:sp modelId="{B38A93C7-8329-45A4-982E-32BDEA47B506}">
      <dsp:nvSpPr>
        <dsp:cNvPr id="0" name=""/>
        <dsp:cNvSpPr/>
      </dsp:nvSpPr>
      <dsp:spPr>
        <a:xfrm>
          <a:off x="0" y="1932330"/>
          <a:ext cx="6642201" cy="15453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82D6D7-5002-4AEE-9DAD-52FF018EA7D6}">
      <dsp:nvSpPr>
        <dsp:cNvPr id="0" name=""/>
        <dsp:cNvSpPr/>
      </dsp:nvSpPr>
      <dsp:spPr>
        <a:xfrm>
          <a:off x="467464" y="2280031"/>
          <a:ext cx="849934" cy="8499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C2A192-9D1B-4D1C-A6AD-4868F8D1C7E2}">
      <dsp:nvSpPr>
        <dsp:cNvPr id="0" name=""/>
        <dsp:cNvSpPr/>
      </dsp:nvSpPr>
      <dsp:spPr>
        <a:xfrm>
          <a:off x="1784863" y="1932330"/>
          <a:ext cx="4857337" cy="15453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48" tIns="163548" rIns="163548" bIns="16354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/>
            <a:t>2 Motivation</a:t>
          </a:r>
          <a:endParaRPr lang="en-US" sz="2500" kern="1200"/>
        </a:p>
      </dsp:txBody>
      <dsp:txXfrm>
        <a:off x="1784863" y="1932330"/>
        <a:ext cx="4857337" cy="1545336"/>
      </dsp:txXfrm>
    </dsp:sp>
    <dsp:sp modelId="{7FC6820C-120E-469E-BA1C-456969E7B33D}">
      <dsp:nvSpPr>
        <dsp:cNvPr id="0" name=""/>
        <dsp:cNvSpPr/>
      </dsp:nvSpPr>
      <dsp:spPr>
        <a:xfrm>
          <a:off x="0" y="3864000"/>
          <a:ext cx="6642201" cy="15453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4C47E8-3C2B-474E-A794-CA6A42539A8F}">
      <dsp:nvSpPr>
        <dsp:cNvPr id="0" name=""/>
        <dsp:cNvSpPr/>
      </dsp:nvSpPr>
      <dsp:spPr>
        <a:xfrm>
          <a:off x="467464" y="4211701"/>
          <a:ext cx="849934" cy="84993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FD0670-7CBC-4F2D-9E15-38EE883D1531}">
      <dsp:nvSpPr>
        <dsp:cNvPr id="0" name=""/>
        <dsp:cNvSpPr/>
      </dsp:nvSpPr>
      <dsp:spPr>
        <a:xfrm>
          <a:off x="1784863" y="3864000"/>
          <a:ext cx="4857337" cy="15453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48" tIns="163548" rIns="163548" bIns="16354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/>
            <a:t>3 Goals</a:t>
          </a:r>
          <a:endParaRPr lang="en-US" sz="2500" kern="1200"/>
        </a:p>
      </dsp:txBody>
      <dsp:txXfrm>
        <a:off x="1784863" y="3864000"/>
        <a:ext cx="4857337" cy="15453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>
</file>

<file path=ppt/media/image10.png>
</file>

<file path=ppt/media/image11.svg>
</file>

<file path=ppt/media/image12.png>
</file>

<file path=ppt/media/image13.svg>
</file>

<file path=ppt/media/image14.png>
</file>

<file path=ppt/media/image15.tif>
</file>

<file path=ppt/media/image16.png>
</file>

<file path=ppt/media/image17.png>
</file>

<file path=ppt/media/image18.png>
</file>

<file path=ppt/media/image19.png>
</file>

<file path=ppt/media/image2.jpg>
</file>

<file path=ppt/media/image3.jpeg>
</file>

<file path=ppt/media/image4.jpeg>
</file>

<file path=ppt/media/image5.jpeg>
</file>

<file path=ppt/media/image6.jp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434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346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794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710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286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21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+mj-lt"/>
                <a:ea typeface="+mj-ea"/>
                <a:cs typeface="+mj-cs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hf hdr="0" dt="0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hyperlink" Target="mailto:s.anderson@ed.ac.uk" TargetMode="External"/><Relationship Id="rId7" Type="http://schemas.openxmlformats.org/officeDocument/2006/relationships/image" Target="../media/image4.jpe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david.caulton@ed.ac.uk" TargetMode="External"/><Relationship Id="rId5" Type="http://schemas.openxmlformats.org/officeDocument/2006/relationships/image" Target="../media/image3.jpeg"/><Relationship Id="rId10" Type="http://schemas.openxmlformats.org/officeDocument/2006/relationships/hyperlink" Target="mailto:bfranke@inf.ed.ac.uk" TargetMode="External"/><Relationship Id="rId4" Type="http://schemas.openxmlformats.org/officeDocument/2006/relationships/hyperlink" Target="mailto:aurora.constantin@ed.ac.uk%20" TargetMode="External"/><Relationship Id="rId9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tif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Informatics Project Proposal (IPP)…"/>
          <p:cNvSpPr txBox="1">
            <a:spLocks noGrp="1"/>
          </p:cNvSpPr>
          <p:nvPr>
            <p:ph type="ctrTitle"/>
          </p:nvPr>
        </p:nvSpPr>
        <p:spPr>
          <a:xfrm>
            <a:off x="286871" y="1854199"/>
            <a:ext cx="12460941" cy="372184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379729">
              <a:defRPr sz="4160"/>
            </a:pPr>
            <a:endParaRPr dirty="0"/>
          </a:p>
          <a:p>
            <a:pPr defTabSz="379729">
              <a:defRPr sz="4160"/>
            </a:pPr>
            <a:r>
              <a:rPr sz="4900" b="1" dirty="0"/>
              <a:t>Lecture 1</a:t>
            </a:r>
            <a:br>
              <a:rPr lang="en-GB" sz="4900" b="1" dirty="0"/>
            </a:br>
            <a:r>
              <a:rPr lang="en-GB" sz="4900" b="1" dirty="0"/>
              <a:t>Part 1: IPP Overview</a:t>
            </a:r>
            <a:br>
              <a:rPr lang="en-GB" dirty="0"/>
            </a:br>
            <a:br>
              <a:rPr lang="en-GB" dirty="0"/>
            </a:br>
            <a:r>
              <a:rPr lang="en-GB" sz="4400" dirty="0"/>
              <a:t>Informatics Project Proposal (IPP</a:t>
            </a:r>
            <a:r>
              <a:rPr lang="en-GB" dirty="0"/>
              <a:t>)</a:t>
            </a:r>
            <a:br>
              <a:rPr dirty="0"/>
            </a:br>
            <a:r>
              <a:rPr dirty="0"/>
              <a:t>20</a:t>
            </a:r>
            <a:r>
              <a:rPr lang="en-GB" dirty="0"/>
              <a:t>22</a:t>
            </a:r>
            <a:r>
              <a:rPr dirty="0"/>
              <a:t>/</a:t>
            </a:r>
            <a:r>
              <a:rPr lang="en-GB" dirty="0"/>
              <a:t>20</a:t>
            </a:r>
            <a:r>
              <a:rPr dirty="0"/>
              <a:t>2</a:t>
            </a:r>
            <a:r>
              <a:rPr lang="en-GB" dirty="0"/>
              <a:t>3</a:t>
            </a:r>
            <a:endParaRPr dirty="0"/>
          </a:p>
        </p:txBody>
      </p:sp>
      <p:sp>
        <p:nvSpPr>
          <p:cNvPr id="120" name="Björn Franke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6083300"/>
            <a:ext cx="10464800" cy="11303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Aurora Constantin</a:t>
            </a:r>
            <a:endParaRPr dirty="0"/>
          </a:p>
        </p:txBody>
      </p:sp>
      <p:sp>
        <p:nvSpPr>
          <p:cNvPr id="121" name="Partially based on and adapted from earlier versions by  Mark van Rossum, Alan Bundy, Victor Lavrenko, Stratis Viglas"/>
          <p:cNvSpPr txBox="1"/>
          <p:nvPr/>
        </p:nvSpPr>
        <p:spPr>
          <a:xfrm>
            <a:off x="2869194" y="8702378"/>
            <a:ext cx="7266413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/>
            </a:pPr>
            <a:r>
              <a:rPr lang="en-GB" dirty="0"/>
              <a:t>B</a:t>
            </a:r>
            <a:r>
              <a:rPr dirty="0" err="1"/>
              <a:t>ased</a:t>
            </a:r>
            <a:r>
              <a:rPr dirty="0"/>
              <a:t> on and adapted from earlier versions by </a:t>
            </a:r>
            <a:r>
              <a:rPr lang="en-GB"/>
              <a:t>Björn </a:t>
            </a:r>
            <a:r>
              <a:rPr lang="en-GB" dirty="0"/>
              <a:t>Franke</a:t>
            </a:r>
            <a:br>
              <a:rPr dirty="0"/>
            </a:br>
            <a:r>
              <a:rPr dirty="0"/>
              <a:t>Mark van Rossum, Alan Bundy, Victor </a:t>
            </a:r>
            <a:r>
              <a:rPr dirty="0" err="1"/>
              <a:t>Lavrenko</a:t>
            </a:r>
            <a:r>
              <a:rPr dirty="0"/>
              <a:t>, </a:t>
            </a:r>
            <a:r>
              <a:rPr dirty="0" err="1"/>
              <a:t>Stratis</a:t>
            </a:r>
            <a:r>
              <a:rPr dirty="0"/>
              <a:t> </a:t>
            </a:r>
            <a:r>
              <a:rPr dirty="0" err="1"/>
              <a:t>Viglas</a:t>
            </a:r>
            <a:r>
              <a:rPr dirty="0"/>
              <a:t> </a:t>
            </a:r>
          </a:p>
        </p:txBody>
      </p:sp>
      <p:pic>
        <p:nvPicPr>
          <p:cNvPr id="12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80" y="55905"/>
            <a:ext cx="4075468" cy="1094706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FFCD800-549E-7F46-B7A0-4CD4121DA6F8}"/>
              </a:ext>
            </a:extLst>
          </p:cNvPr>
          <p:cNvSpPr/>
          <p:nvPr/>
        </p:nvSpPr>
        <p:spPr>
          <a:xfrm>
            <a:off x="-1420" y="1630064"/>
            <a:ext cx="13006220" cy="7072314"/>
          </a:xfrm>
          <a:prstGeom prst="rect">
            <a:avLst/>
          </a:prstGeom>
          <a:blipFill dpi="0" rotWithShape="1">
            <a:blip r:embed="rId4">
              <a:alphaModFix amt="3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IRR vs IP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IRR vs IPP</a:t>
            </a:r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80" y="55905"/>
            <a:ext cx="2154641" cy="578756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IPP…"/>
          <p:cNvSpPr txBox="1"/>
          <p:nvPr/>
        </p:nvSpPr>
        <p:spPr>
          <a:xfrm>
            <a:off x="5135305" y="5358580"/>
            <a:ext cx="5847327" cy="3588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3200"/>
              </a:spcBef>
              <a:defRPr sz="2800"/>
            </a:pP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8C2C309-B575-FE4C-AA00-4DAC20D6A0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456218"/>
              </p:ext>
            </p:extLst>
          </p:nvPr>
        </p:nvGraphicFramePr>
        <p:xfrm>
          <a:off x="540774" y="3329449"/>
          <a:ext cx="11897032" cy="3017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48516">
                  <a:extLst>
                    <a:ext uri="{9D8B030D-6E8A-4147-A177-3AD203B41FA5}">
                      <a16:colId xmlns:a16="http://schemas.microsoft.com/office/drawing/2014/main" val="3573763438"/>
                    </a:ext>
                  </a:extLst>
                </a:gridCol>
                <a:gridCol w="5948516">
                  <a:extLst>
                    <a:ext uri="{9D8B030D-6E8A-4147-A177-3AD203B41FA5}">
                      <a16:colId xmlns:a16="http://schemas.microsoft.com/office/drawing/2014/main" val="23471307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b="1" dirty="0"/>
                        <a:t>IRR</a:t>
                      </a:r>
                      <a:endParaRPr lang="en-US" sz="2400" b="1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IPP</a:t>
                      </a:r>
                      <a:endParaRPr lang="en-US" sz="2400" b="1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955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 defTabSz="5842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2000" dirty="0"/>
                        <a:t>Literature Review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5842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2000" b="1" dirty="0"/>
                        <a:t>Your</a:t>
                      </a:r>
                      <a:r>
                        <a:rPr lang="en-GB" sz="2000" dirty="0"/>
                        <a:t> Project Proposal/Plan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8732750"/>
                  </a:ext>
                </a:extLst>
              </a:tr>
              <a:tr h="469572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 Coursework – assessed by tutors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spcAft>
                          <a:spcPts val="1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Coursework – assessed by project supervisor</a:t>
                      </a:r>
                    </a:p>
                    <a:p>
                      <a:pPr marL="285750" indent="-285750" algn="l">
                        <a:spcAft>
                          <a:spcPts val="120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402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2000" dirty="0"/>
                        <a:t>Mandatory tutorial groups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5842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2000" dirty="0"/>
                        <a:t>Mandatory </a:t>
                      </a:r>
                      <a:r>
                        <a:rPr lang="en-GB" sz="2000" b="1" dirty="0"/>
                        <a:t>tutorial groups </a:t>
                      </a:r>
                      <a:r>
                        <a:rPr lang="en-GB" sz="2000" b="0" dirty="0"/>
                        <a:t>&amp;</a:t>
                      </a:r>
                      <a:r>
                        <a:rPr lang="en-GB" sz="2000" dirty="0"/>
                        <a:t> </a:t>
                      </a:r>
                      <a:r>
                        <a:rPr lang="en-GB" sz="2000" b="1" dirty="0"/>
                        <a:t>meetings with supervisor!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2457272"/>
                  </a:ext>
                </a:extLst>
              </a:tr>
            </a:tbl>
          </a:graphicData>
        </a:graphic>
      </p:graphicFrame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826CD7D4-014D-3D42-8851-6AC7DED6D1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1092030"/>
            <a:ext cx="850900" cy="8636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793A0C-7CD2-0A49-875E-AE9C76DDF1B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10</a:t>
            </a:fld>
            <a:endParaRPr lang="en-GB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Learn skills of project planning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Learn skills of </a:t>
            </a:r>
            <a:r>
              <a:rPr b="1" dirty="0"/>
              <a:t>project planning</a:t>
            </a:r>
          </a:p>
          <a:p>
            <a:r>
              <a:rPr dirty="0"/>
              <a:t>Confirm choice of (research) </a:t>
            </a:r>
            <a:r>
              <a:rPr b="1" dirty="0"/>
              <a:t>project area</a:t>
            </a:r>
          </a:p>
          <a:p>
            <a:r>
              <a:rPr dirty="0"/>
              <a:t>Scope out your </a:t>
            </a:r>
            <a:r>
              <a:rPr b="1" dirty="0"/>
              <a:t>summer project</a:t>
            </a:r>
          </a:p>
        </p:txBody>
      </p:sp>
      <p:pic>
        <p:nvPicPr>
          <p:cNvPr id="16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80" y="55905"/>
            <a:ext cx="2154641" cy="578756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557F8E-E90F-F249-A2E5-4AB696FA8B81}"/>
              </a:ext>
            </a:extLst>
          </p:cNvPr>
          <p:cNvSpPr txBox="1"/>
          <p:nvPr/>
        </p:nvSpPr>
        <p:spPr>
          <a:xfrm>
            <a:off x="5482272" y="11274720"/>
            <a:ext cx="187552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	 </a:t>
            </a:r>
          </a:p>
        </p:txBody>
      </p:sp>
      <p:sp>
        <p:nvSpPr>
          <p:cNvPr id="8" name="IRR vs IPP">
            <a:extLst>
              <a:ext uri="{FF2B5EF4-FFF2-40B4-BE49-F238E27FC236}">
                <a16:creationId xmlns:a16="http://schemas.microsoft.com/office/drawing/2014/main" id="{E09D7DA9-23DD-4B47-94A8-36C8F63B54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Goals</a:t>
            </a:r>
            <a:endParaRPr dirty="0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811A8D60-9814-874D-A545-992347BB40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1117430"/>
            <a:ext cx="901700" cy="9144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435731-F724-BE4B-8CC2-A610D3298C2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11</a:t>
            </a:fld>
            <a:endParaRPr lang="en-GB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Further IPP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Further IPP Goals</a:t>
            </a:r>
          </a:p>
        </p:txBody>
      </p:sp>
      <p:sp>
        <p:nvSpPr>
          <p:cNvPr id="168" name="Knowing what to work on is a big part of research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2275" indent="-422275" defTabSz="554990">
              <a:spcBef>
                <a:spcPts val="1400"/>
              </a:spcBef>
              <a:defRPr sz="3040"/>
            </a:pPr>
            <a:r>
              <a:rPr dirty="0"/>
              <a:t>Knowing </a:t>
            </a:r>
            <a:r>
              <a:rPr b="1" dirty="0"/>
              <a:t>what to work on</a:t>
            </a:r>
            <a:r>
              <a:rPr dirty="0"/>
              <a:t> is a </a:t>
            </a:r>
            <a:r>
              <a:rPr b="1" dirty="0"/>
              <a:t>big part of research</a:t>
            </a:r>
          </a:p>
          <a:p>
            <a:pPr marL="844550" lvl="1" indent="-422275" defTabSz="554990">
              <a:spcBef>
                <a:spcPts val="1400"/>
              </a:spcBef>
              <a:defRPr sz="3040"/>
            </a:pPr>
            <a:r>
              <a:rPr dirty="0"/>
              <a:t>Motivation is identifying a </a:t>
            </a:r>
            <a:r>
              <a:rPr b="1" dirty="0"/>
              <a:t>void</a:t>
            </a:r>
            <a:r>
              <a:rPr dirty="0"/>
              <a:t> in the </a:t>
            </a:r>
            <a:r>
              <a:rPr b="1" dirty="0"/>
              <a:t>literature</a:t>
            </a:r>
            <a:r>
              <a:rPr dirty="0"/>
              <a:t>, or a real-world </a:t>
            </a:r>
            <a:r>
              <a:rPr b="1" dirty="0"/>
              <a:t>problem</a:t>
            </a:r>
            <a:r>
              <a:rPr dirty="0"/>
              <a:t> that has </a:t>
            </a:r>
            <a:r>
              <a:rPr b="1" dirty="0"/>
              <a:t>not been solved</a:t>
            </a:r>
            <a:r>
              <a:rPr dirty="0"/>
              <a:t>.</a:t>
            </a:r>
          </a:p>
          <a:p>
            <a:pPr marL="844550" lvl="1" indent="-422275" defTabSz="554990">
              <a:spcBef>
                <a:spcPts val="1400"/>
              </a:spcBef>
              <a:defRPr sz="3040"/>
            </a:pPr>
            <a:r>
              <a:rPr dirty="0"/>
              <a:t>Coming up with a </a:t>
            </a:r>
            <a:r>
              <a:rPr b="1" dirty="0"/>
              <a:t>feasible</a:t>
            </a:r>
            <a:r>
              <a:rPr dirty="0"/>
              <a:t> way to address the problem.</a:t>
            </a:r>
          </a:p>
          <a:p>
            <a:pPr marL="844550" lvl="1" indent="-422275" defTabSz="554990">
              <a:spcBef>
                <a:spcPts val="1400"/>
              </a:spcBef>
              <a:defRPr sz="3040"/>
            </a:pPr>
            <a:r>
              <a:rPr dirty="0"/>
              <a:t>Propose </a:t>
            </a:r>
            <a:r>
              <a:rPr b="1" dirty="0"/>
              <a:t>ways of evaluating</a:t>
            </a:r>
            <a:r>
              <a:rPr dirty="0"/>
              <a:t> the techniques.</a:t>
            </a:r>
          </a:p>
          <a:p>
            <a:pPr marL="844550" lvl="1" indent="-422275" defTabSz="554990">
              <a:spcBef>
                <a:spcPts val="1400"/>
              </a:spcBef>
              <a:defRPr sz="3040"/>
            </a:pPr>
            <a:r>
              <a:rPr dirty="0"/>
              <a:t>Present </a:t>
            </a:r>
            <a:r>
              <a:rPr b="1" dirty="0"/>
              <a:t>expected outcomes</a:t>
            </a:r>
            <a:r>
              <a:rPr dirty="0"/>
              <a:t> succinctly and objectively. </a:t>
            </a:r>
          </a:p>
          <a:p>
            <a:pPr marL="422275" indent="-422275" defTabSz="554990">
              <a:spcBef>
                <a:spcPts val="1400"/>
              </a:spcBef>
              <a:defRPr sz="3040"/>
            </a:pPr>
            <a:r>
              <a:rPr dirty="0"/>
              <a:t>Important skills</a:t>
            </a:r>
          </a:p>
          <a:p>
            <a:pPr marL="844550" lvl="1" indent="-422275" defTabSz="554990">
              <a:spcBef>
                <a:spcPts val="1400"/>
              </a:spcBef>
              <a:defRPr sz="3040"/>
            </a:pPr>
            <a:r>
              <a:rPr dirty="0"/>
              <a:t>For PhD applications</a:t>
            </a:r>
          </a:p>
          <a:p>
            <a:pPr marL="844550" lvl="1" indent="-422275" defTabSz="554990">
              <a:spcBef>
                <a:spcPts val="1400"/>
              </a:spcBef>
              <a:defRPr sz="3040"/>
            </a:pPr>
            <a:r>
              <a:rPr dirty="0"/>
              <a:t>For grant writing</a:t>
            </a:r>
          </a:p>
          <a:p>
            <a:pPr marL="844550" lvl="1" indent="-422275" defTabSz="554990">
              <a:spcBef>
                <a:spcPts val="1400"/>
              </a:spcBef>
              <a:defRPr sz="3040"/>
            </a:pPr>
            <a:r>
              <a:rPr dirty="0"/>
              <a:t>For industry project proposals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0" y="55905"/>
            <a:ext cx="2154641" cy="578756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88835B97-4437-7F41-9216-BC66400CF3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1117430"/>
            <a:ext cx="901700" cy="9144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0CADB1-EED4-4D48-88AC-C0ECBBAE50A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12</a:t>
            </a:fld>
            <a:endParaRPr lang="en-GB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ore IPP Course Tea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Core IPP Course Team</a:t>
            </a:r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0" y="55905"/>
            <a:ext cx="2154641" cy="578756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Björn Franke…"/>
          <p:cNvSpPr txBox="1"/>
          <p:nvPr/>
        </p:nvSpPr>
        <p:spPr>
          <a:xfrm>
            <a:off x="7194823" y="4629122"/>
            <a:ext cx="3321422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Prof Douglas Armstrong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defRPr b="0"/>
            </a:pPr>
            <a:r>
              <a:rPr lang="en-GB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</a:t>
            </a:r>
            <a:r>
              <a:rPr lang="en-GB" sz="2000" u="sng" dirty="0" err="1">
                <a:latin typeface="Calibri" panose="020F0502020204030204" pitchFamily="34" charset="0"/>
                <a:cs typeface="Calibri" panose="020F0502020204030204" pitchFamily="34" charset="0"/>
              </a:rPr>
              <a:t>douglas.armstrong@ed.ac.uk</a:t>
            </a:r>
            <a:r>
              <a:rPr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331651F-AF0D-9C5E-177A-3AF02445240F}"/>
              </a:ext>
            </a:extLst>
          </p:cNvPr>
          <p:cNvGrpSpPr/>
          <p:nvPr/>
        </p:nvGrpSpPr>
        <p:grpSpPr>
          <a:xfrm>
            <a:off x="2356341" y="1974569"/>
            <a:ext cx="3273332" cy="3567618"/>
            <a:chOff x="2356341" y="1974569"/>
            <a:chExt cx="3273332" cy="3567618"/>
          </a:xfrm>
        </p:grpSpPr>
        <p:sp>
          <p:nvSpPr>
            <p:cNvPr id="127" name="Aurora Constantin…"/>
            <p:cNvSpPr txBox="1"/>
            <p:nvPr/>
          </p:nvSpPr>
          <p:spPr>
            <a:xfrm>
              <a:off x="2356341" y="4516265"/>
              <a:ext cx="3273332" cy="102592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Dr </a:t>
              </a:r>
              <a:r>
                <a:rPr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Aurora Constantin</a:t>
              </a:r>
            </a:p>
            <a:p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Course Organiser</a:t>
              </a:r>
              <a:endParaRPr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defRPr b="0"/>
              </a:pPr>
              <a:r>
                <a:rPr sz="2000" dirty="0"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sz="20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aurora.constantin@ed.ac.uk </a:t>
              </a:r>
              <a:r>
                <a:rPr sz="2000" dirty="0"/>
                <a:t>)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FDC2581-2B1F-9E4A-84ED-FF9922CDD0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87" r="20569" b="1394"/>
            <a:stretch/>
          </p:blipFill>
          <p:spPr>
            <a:xfrm>
              <a:off x="2887870" y="1974569"/>
              <a:ext cx="2382733" cy="2541696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825DA81-3598-5641-8EC6-D7DE224BAA31}"/>
              </a:ext>
            </a:extLst>
          </p:cNvPr>
          <p:cNvGrpSpPr/>
          <p:nvPr/>
        </p:nvGrpSpPr>
        <p:grpSpPr>
          <a:xfrm>
            <a:off x="7686306" y="5837606"/>
            <a:ext cx="2765181" cy="3267072"/>
            <a:chOff x="2544103" y="6130604"/>
            <a:chExt cx="2765181" cy="3267072"/>
          </a:xfrm>
        </p:grpSpPr>
        <p:sp>
          <p:nvSpPr>
            <p:cNvPr id="132" name="David Caulton…"/>
            <p:cNvSpPr txBox="1"/>
            <p:nvPr/>
          </p:nvSpPr>
          <p:spPr>
            <a:xfrm>
              <a:off x="2544103" y="8679531"/>
              <a:ext cx="2765181" cy="71814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r>
                <a:rPr sz="2000" dirty="0">
                  <a:latin typeface="Calibri" panose="020F0502020204030204" pitchFamily="34" charset="0"/>
                  <a:cs typeface="Calibri" panose="020F0502020204030204" pitchFamily="34" charset="0"/>
                </a:rPr>
                <a:t>David </a:t>
              </a:r>
              <a:r>
                <a:rPr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Caulton</a:t>
              </a:r>
              <a:endParaRPr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GB" sz="2000" b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en-GB" sz="2000" b="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david.caulton@ed.ac.uk</a:t>
              </a:r>
              <a:r>
                <a:rPr lang="en-GB" sz="2000" b="0" dirty="0">
                  <a:solidFill>
                    <a:schemeClr val="tx1"/>
                  </a:solidFill>
                </a:rPr>
                <a:t>)</a:t>
              </a:r>
              <a:endParaRPr sz="2000" b="0" dirty="0">
                <a:solidFill>
                  <a:schemeClr val="tx1"/>
                </a:solidFill>
              </a:endParaRPr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F038A3E-3C75-CE44-8890-999F708833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82" r="20819"/>
            <a:stretch/>
          </p:blipFill>
          <p:spPr bwMode="auto">
            <a:xfrm>
              <a:off x="3043969" y="6130604"/>
              <a:ext cx="1790700" cy="2413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D484E-5B69-A44D-8254-AFBD949FFAF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2</a:t>
            </a:fld>
            <a:endParaRPr lang="en-GB"/>
          </a:p>
        </p:txBody>
      </p:sp>
      <p:pic>
        <p:nvPicPr>
          <p:cNvPr id="13" name="Picture 1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7A25BD5F-1861-F9A0-3AE1-32F47FBE1B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199" y="1930279"/>
            <a:ext cx="2242673" cy="25416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A9DAF6-B583-8E77-63F4-683763839FA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1" r="6151"/>
          <a:stretch/>
        </p:blipFill>
        <p:spPr>
          <a:xfrm>
            <a:off x="2978133" y="5825249"/>
            <a:ext cx="1972278" cy="2406740"/>
          </a:xfrm>
          <a:prstGeom prst="rect">
            <a:avLst/>
          </a:prstGeom>
        </p:spPr>
      </p:pic>
      <p:sp>
        <p:nvSpPr>
          <p:cNvPr id="6" name="Björn Franke…">
            <a:extLst>
              <a:ext uri="{FF2B5EF4-FFF2-40B4-BE49-F238E27FC236}">
                <a16:creationId xmlns:a16="http://schemas.microsoft.com/office/drawing/2014/main" id="{8E1C3127-6FA7-5F29-07CB-A38E237B2D77}"/>
              </a:ext>
            </a:extLst>
          </p:cNvPr>
          <p:cNvSpPr txBox="1"/>
          <p:nvPr/>
        </p:nvSpPr>
        <p:spPr>
          <a:xfrm>
            <a:off x="2263113" y="8368699"/>
            <a:ext cx="3590726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Peggy </a:t>
            </a:r>
            <a:r>
              <a:rPr lang="en-GB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Seriès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defRPr b="0"/>
            </a:pPr>
            <a:r>
              <a:rPr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GB" sz="2000" u="sng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pseries</a:t>
            </a:r>
            <a:r>
              <a:rPr sz="2000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@inf.ed.ac.uk</a:t>
            </a:r>
            <a:r>
              <a:rPr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ore IPP Course Tea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Core IPP Course Team</a:t>
            </a:r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0" y="55905"/>
            <a:ext cx="2154641" cy="578756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IPP Tutors"/>
          <p:cNvSpPr txBox="1"/>
          <p:nvPr/>
        </p:nvSpPr>
        <p:spPr>
          <a:xfrm>
            <a:off x="5494582" y="7780039"/>
            <a:ext cx="226664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600" b="0" dirty="0"/>
              <a:t>IPP Tutors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E811B1-A788-7749-8B08-CAF942FA2CAA}"/>
              </a:ext>
            </a:extLst>
          </p:cNvPr>
          <p:cNvSpPr txBox="1"/>
          <p:nvPr/>
        </p:nvSpPr>
        <p:spPr>
          <a:xfrm>
            <a:off x="6177790" y="6968782"/>
            <a:ext cx="64921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FC03B1-0BE4-CE4C-8F3D-27BC0DC6C8A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3</a:t>
            </a:fld>
            <a:endParaRPr lang="en-GB"/>
          </a:p>
        </p:txBody>
      </p:sp>
      <p:sp>
        <p:nvSpPr>
          <p:cNvPr id="5" name="Aurora Constantin…">
            <a:extLst>
              <a:ext uri="{FF2B5EF4-FFF2-40B4-BE49-F238E27FC236}">
                <a16:creationId xmlns:a16="http://schemas.microsoft.com/office/drawing/2014/main" id="{368A4289-E38F-232C-9E4F-E821F2189E9C}"/>
              </a:ext>
            </a:extLst>
          </p:cNvPr>
          <p:cNvSpPr txBox="1"/>
          <p:nvPr/>
        </p:nvSpPr>
        <p:spPr>
          <a:xfrm>
            <a:off x="5033711" y="5196169"/>
            <a:ext cx="293990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GB" sz="2000" dirty="0" err="1"/>
              <a:t>Xingran</a:t>
            </a:r>
            <a:r>
              <a:rPr lang="en-GB" sz="2000" dirty="0"/>
              <a:t> </a:t>
            </a:r>
            <a:r>
              <a:rPr lang="en-GB" sz="2000" dirty="0" err="1"/>
              <a:t>Ruan</a:t>
            </a:r>
            <a:endParaRPr sz="2000" dirty="0"/>
          </a:p>
          <a:p>
            <a:r>
              <a:rPr lang="en-GB" sz="2000" dirty="0"/>
              <a:t>Teaching Assistant</a:t>
            </a:r>
            <a:endParaRPr sz="2000" dirty="0"/>
          </a:p>
          <a:p>
            <a:pPr fontAlgn="base"/>
            <a:r>
              <a:rPr sz="2000" b="0" dirty="0"/>
              <a:t>(</a:t>
            </a:r>
            <a:r>
              <a:rPr lang="en-GB" sz="2000" b="0" dirty="0"/>
              <a:t>x.ruan-3@sms.ed.ac.uk</a:t>
            </a:r>
            <a:r>
              <a:rPr sz="2000" b="0" dirty="0"/>
              <a:t>)</a:t>
            </a:r>
          </a:p>
        </p:txBody>
      </p:sp>
      <p:pic>
        <p:nvPicPr>
          <p:cNvPr id="6" name="Picture 5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38BC9A18-AB38-5F59-BEAF-AC798F2626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106" y="2898966"/>
            <a:ext cx="2238587" cy="223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81381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Rectangle 141">
            <a:extLst>
              <a:ext uri="{FF2B5EF4-FFF2-40B4-BE49-F238E27FC236}">
                <a16:creationId xmlns:a16="http://schemas.microsoft.com/office/drawing/2014/main" id="{C54A3646-77FE-4862-96CE-45260829B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1548" cy="975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8" name="Group 143">
            <a:extLst>
              <a:ext uri="{FF2B5EF4-FFF2-40B4-BE49-F238E27FC236}">
                <a16:creationId xmlns:a16="http://schemas.microsoft.com/office/drawing/2014/main" id="{3F6FA249-9C10-48B9-9F72-1F333D8A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45346" y="0"/>
            <a:ext cx="13423053" cy="9746827"/>
            <a:chOff x="-417513" y="0"/>
            <a:chExt cx="12584114" cy="6853238"/>
          </a:xfrm>
        </p:grpSpPr>
        <p:sp>
          <p:nvSpPr>
            <p:cNvPr id="145" name="Freeform 5">
              <a:extLst>
                <a:ext uri="{FF2B5EF4-FFF2-40B4-BE49-F238E27FC236}">
                  <a16:creationId xmlns:a16="http://schemas.microsoft.com/office/drawing/2014/main" id="{036894FA-6F9A-4863-AEC5-B734F422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0" name="Freeform 6">
              <a:extLst>
                <a:ext uri="{FF2B5EF4-FFF2-40B4-BE49-F238E27FC236}">
                  <a16:creationId xmlns:a16="http://schemas.microsoft.com/office/drawing/2014/main" id="{6B103C0B-E1BF-4BF0-9605-7426160F9E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7" name="Freeform 7">
              <a:extLst>
                <a:ext uri="{FF2B5EF4-FFF2-40B4-BE49-F238E27FC236}">
                  <a16:creationId xmlns:a16="http://schemas.microsoft.com/office/drawing/2014/main" id="{B796B9AB-146B-42B0-B1F4-7EF69C521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1" name="Freeform 8">
              <a:extLst>
                <a:ext uri="{FF2B5EF4-FFF2-40B4-BE49-F238E27FC236}">
                  <a16:creationId xmlns:a16="http://schemas.microsoft.com/office/drawing/2014/main" id="{0B8CEE20-F67A-4CFC-88F1-4C942EB62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9" name="Freeform 9">
              <a:extLst>
                <a:ext uri="{FF2B5EF4-FFF2-40B4-BE49-F238E27FC236}">
                  <a16:creationId xmlns:a16="http://schemas.microsoft.com/office/drawing/2014/main" id="{6B823E68-E880-4A79-82AD-6088E1DEA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2" name="Freeform 10">
              <a:extLst>
                <a:ext uri="{FF2B5EF4-FFF2-40B4-BE49-F238E27FC236}">
                  <a16:creationId xmlns:a16="http://schemas.microsoft.com/office/drawing/2014/main" id="{C90FFE78-151B-4C6F-893F-683270602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1" name="Freeform 11">
              <a:extLst>
                <a:ext uri="{FF2B5EF4-FFF2-40B4-BE49-F238E27FC236}">
                  <a16:creationId xmlns:a16="http://schemas.microsoft.com/office/drawing/2014/main" id="{3A2B9B53-0432-42A0-ACC1-23CCDB118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2" name="Freeform 12">
              <a:extLst>
                <a:ext uri="{FF2B5EF4-FFF2-40B4-BE49-F238E27FC236}">
                  <a16:creationId xmlns:a16="http://schemas.microsoft.com/office/drawing/2014/main" id="{142954D5-E17A-4C4B-B575-9D2BE72C6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3" name="Freeform 13">
              <a:extLst>
                <a:ext uri="{FF2B5EF4-FFF2-40B4-BE49-F238E27FC236}">
                  <a16:creationId xmlns:a16="http://schemas.microsoft.com/office/drawing/2014/main" id="{2317E4B1-5573-4066-895C-2FB759804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4" name="Freeform 14">
              <a:extLst>
                <a:ext uri="{FF2B5EF4-FFF2-40B4-BE49-F238E27FC236}">
                  <a16:creationId xmlns:a16="http://schemas.microsoft.com/office/drawing/2014/main" id="{EBA723B4-613D-41FA-93E8-94173C930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5" name="Freeform 15">
              <a:extLst>
                <a:ext uri="{FF2B5EF4-FFF2-40B4-BE49-F238E27FC236}">
                  <a16:creationId xmlns:a16="http://schemas.microsoft.com/office/drawing/2014/main" id="{D2693AEC-A60D-40B1-87B3-1EF30A56D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6" name="Freeform 16">
              <a:extLst>
                <a:ext uri="{FF2B5EF4-FFF2-40B4-BE49-F238E27FC236}">
                  <a16:creationId xmlns:a16="http://schemas.microsoft.com/office/drawing/2014/main" id="{0EFB57B1-129C-4CA5-9513-29226043B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7" name="Freeform 17">
              <a:extLst>
                <a:ext uri="{FF2B5EF4-FFF2-40B4-BE49-F238E27FC236}">
                  <a16:creationId xmlns:a16="http://schemas.microsoft.com/office/drawing/2014/main" id="{AC89A1FD-35E1-4574-A439-61C20F457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8" name="Freeform 18">
              <a:extLst>
                <a:ext uri="{FF2B5EF4-FFF2-40B4-BE49-F238E27FC236}">
                  <a16:creationId xmlns:a16="http://schemas.microsoft.com/office/drawing/2014/main" id="{4D55D1DF-59D8-4B47-87C4-FB3A82689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9" name="Freeform 19">
              <a:extLst>
                <a:ext uri="{FF2B5EF4-FFF2-40B4-BE49-F238E27FC236}">
                  <a16:creationId xmlns:a16="http://schemas.microsoft.com/office/drawing/2014/main" id="{F99FF32E-3548-4B4D-894E-B3A06C12A7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0" name="Freeform 20">
              <a:extLst>
                <a:ext uri="{FF2B5EF4-FFF2-40B4-BE49-F238E27FC236}">
                  <a16:creationId xmlns:a16="http://schemas.microsoft.com/office/drawing/2014/main" id="{5005D0D4-EFA9-4355-BA9B-A7B46F941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1" name="Freeform 21">
              <a:extLst>
                <a:ext uri="{FF2B5EF4-FFF2-40B4-BE49-F238E27FC236}">
                  <a16:creationId xmlns:a16="http://schemas.microsoft.com/office/drawing/2014/main" id="{6350B02F-5937-44B9-83F4-9C970BE96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2" name="Freeform 22">
              <a:extLst>
                <a:ext uri="{FF2B5EF4-FFF2-40B4-BE49-F238E27FC236}">
                  <a16:creationId xmlns:a16="http://schemas.microsoft.com/office/drawing/2014/main" id="{F21A245F-C10F-495E-BD0E-CE576C7F0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3" name="Freeform 23">
              <a:extLst>
                <a:ext uri="{FF2B5EF4-FFF2-40B4-BE49-F238E27FC236}">
                  <a16:creationId xmlns:a16="http://schemas.microsoft.com/office/drawing/2014/main" id="{6F524856-7B56-403B-B504-044710FD5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4" name="Freeform 24">
              <a:extLst>
                <a:ext uri="{FF2B5EF4-FFF2-40B4-BE49-F238E27FC236}">
                  <a16:creationId xmlns:a16="http://schemas.microsoft.com/office/drawing/2014/main" id="{4E6D29BC-894B-4228-9F3F-92037EA3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5" name="Freeform 25">
              <a:extLst>
                <a:ext uri="{FF2B5EF4-FFF2-40B4-BE49-F238E27FC236}">
                  <a16:creationId xmlns:a16="http://schemas.microsoft.com/office/drawing/2014/main" id="{E03B2DC6-DF02-45CB-AC7C-6EBBD359C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167" name="Rectangle 166">
            <a:extLst>
              <a:ext uri="{FF2B5EF4-FFF2-40B4-BE49-F238E27FC236}">
                <a16:creationId xmlns:a16="http://schemas.microsoft.com/office/drawing/2014/main" id="{700D0C16-8549-4373-8B7C-3555082CE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51908" y="0"/>
            <a:ext cx="10952892" cy="97695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erview"/>
          <p:cNvSpPr txBox="1">
            <a:spLocks noGrp="1"/>
          </p:cNvSpPr>
          <p:nvPr>
            <p:ph type="title"/>
          </p:nvPr>
        </p:nvSpPr>
        <p:spPr>
          <a:xfrm>
            <a:off x="3072384" y="1196441"/>
            <a:ext cx="6642201" cy="17556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  <a:spcBef>
                <a:spcPct val="0"/>
              </a:spcBef>
            </a:pPr>
            <a:r>
              <a:rPr lang="en-US" b="1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Content</a:t>
            </a:r>
            <a:endParaRPr lang="en-US" b="1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9" name="Isosceles Triangle 168">
            <a:extLst>
              <a:ext uri="{FF2B5EF4-FFF2-40B4-BE49-F238E27FC236}">
                <a16:creationId xmlns:a16="http://schemas.microsoft.com/office/drawing/2014/main" id="{C7341777-0F86-4E1E-A07F-2076F00D0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864292" y="1404052"/>
            <a:ext cx="427767" cy="27657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3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80" y="55905"/>
            <a:ext cx="2154641" cy="578756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176" name="Introduction…">
            <a:extLst>
              <a:ext uri="{FF2B5EF4-FFF2-40B4-BE49-F238E27FC236}">
                <a16:creationId xmlns:a16="http://schemas.microsoft.com/office/drawing/2014/main" id="{13DDECBC-345B-4D2C-8D35-3F86AF719D2C}"/>
              </a:ext>
            </a:extLst>
          </p:cNvPr>
          <p:cNvGraphicFramePr/>
          <p:nvPr/>
        </p:nvGraphicFramePr>
        <p:xfrm>
          <a:off x="3072384" y="3199180"/>
          <a:ext cx="6642201" cy="54099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14ADCF-74D4-CD4A-911A-E6F93C06688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4</a:t>
            </a:fld>
            <a:endParaRPr lang="en-GB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Your MSc Programm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Your MSc Programme</a:t>
            </a:r>
            <a:endParaRPr lang="en-GB" dirty="0"/>
          </a:p>
        </p:txBody>
      </p:sp>
      <p:sp>
        <p:nvSpPr>
          <p:cNvPr id="143" name="Taught component (100 credits)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60045" indent="-360045" defTabSz="473201">
              <a:spcBef>
                <a:spcPts val="1200"/>
              </a:spcBef>
              <a:defRPr sz="2592" b="1">
                <a:solidFill>
                  <a:srgbClr val="929292"/>
                </a:solidFill>
              </a:defRPr>
            </a:pPr>
            <a:r>
              <a:rPr lang="en-GB" dirty="0">
                <a:solidFill>
                  <a:schemeClr val="tx1"/>
                </a:solidFill>
              </a:rPr>
              <a:t>Taught component (100 credits)</a:t>
            </a:r>
          </a:p>
          <a:p>
            <a:pPr marL="720090" lvl="1" indent="-360045" defTabSz="473201">
              <a:spcBef>
                <a:spcPts val="1200"/>
              </a:spcBef>
              <a:defRPr sz="2592">
                <a:solidFill>
                  <a:srgbClr val="929292"/>
                </a:solidFill>
              </a:defRPr>
            </a:pPr>
            <a:r>
              <a:rPr lang="en-GB" dirty="0">
                <a:solidFill>
                  <a:schemeClr val="tx1"/>
                </a:solidFill>
              </a:rPr>
              <a:t>Lectures, tutorials, </a:t>
            </a:r>
            <a:r>
              <a:rPr lang="en-GB" dirty="0" err="1">
                <a:solidFill>
                  <a:schemeClr val="tx1"/>
                </a:solidFill>
              </a:rPr>
              <a:t>courseworks</a:t>
            </a:r>
            <a:r>
              <a:rPr lang="en-GB" dirty="0">
                <a:solidFill>
                  <a:schemeClr val="tx1"/>
                </a:solidFill>
              </a:rPr>
              <a:t>, exams</a:t>
            </a:r>
          </a:p>
          <a:p>
            <a:pPr marL="720090" lvl="1" indent="-360045" defTabSz="473201">
              <a:spcBef>
                <a:spcPts val="1200"/>
              </a:spcBef>
              <a:defRPr sz="2592">
                <a:solidFill>
                  <a:srgbClr val="929292"/>
                </a:solidFill>
              </a:defRPr>
            </a:pPr>
            <a:r>
              <a:rPr lang="en-GB" dirty="0">
                <a:solidFill>
                  <a:schemeClr val="tx1"/>
                </a:solidFill>
              </a:rPr>
              <a:t>Learn established techniques that work </a:t>
            </a:r>
          </a:p>
          <a:p>
            <a:pPr marL="360045" indent="-360045" defTabSz="473201">
              <a:spcBef>
                <a:spcPts val="1200"/>
              </a:spcBef>
              <a:defRPr sz="2592" b="1">
                <a:solidFill>
                  <a:srgbClr val="929292"/>
                </a:solidFill>
              </a:defRPr>
            </a:pPr>
            <a:r>
              <a:rPr lang="en-GB" dirty="0">
                <a:solidFill>
                  <a:schemeClr val="tx1"/>
                </a:solidFill>
              </a:rPr>
              <a:t>Research component (80 credits) </a:t>
            </a:r>
          </a:p>
          <a:p>
            <a:pPr marL="720090" lvl="1" indent="-360045" defTabSz="473201">
              <a:spcBef>
                <a:spcPts val="1200"/>
              </a:spcBef>
              <a:defRPr sz="2592">
                <a:solidFill>
                  <a:srgbClr val="929292"/>
                </a:solidFill>
              </a:defRPr>
            </a:pPr>
            <a:r>
              <a:rPr lang="en-GB" dirty="0">
                <a:solidFill>
                  <a:schemeClr val="tx1"/>
                </a:solidFill>
              </a:rPr>
              <a:t>Do something that has never been done before</a:t>
            </a:r>
          </a:p>
          <a:p>
            <a:pPr marL="1080135" lvl="2" indent="-360045" defTabSz="473201">
              <a:spcBef>
                <a:spcPts val="1200"/>
              </a:spcBef>
              <a:defRPr sz="2592">
                <a:solidFill>
                  <a:srgbClr val="929292"/>
                </a:solidFill>
              </a:defRPr>
            </a:pPr>
            <a:r>
              <a:rPr lang="en-GB" dirty="0">
                <a:solidFill>
                  <a:schemeClr val="tx1"/>
                </a:solidFill>
              </a:rPr>
              <a:t>Study a new problem, develop a new method, etc.</a:t>
            </a:r>
          </a:p>
          <a:p>
            <a:pPr marL="1080135" lvl="2" indent="-360045" defTabSz="473201">
              <a:spcBef>
                <a:spcPts val="1200"/>
              </a:spcBef>
              <a:defRPr sz="2592">
                <a:solidFill>
                  <a:srgbClr val="929292"/>
                </a:solidFill>
              </a:defRPr>
            </a:pPr>
            <a:r>
              <a:rPr lang="en-GB" dirty="0">
                <a:solidFill>
                  <a:schemeClr val="tx1"/>
                </a:solidFill>
              </a:rPr>
              <a:t>Probably the most exciting (and hardest) part of MSc </a:t>
            </a:r>
          </a:p>
          <a:p>
            <a:pPr marL="720090" lvl="1" indent="-360045" defTabSz="473201">
              <a:spcBef>
                <a:spcPts val="1200"/>
              </a:spcBef>
              <a:defRPr sz="2592">
                <a:solidFill>
                  <a:srgbClr val="929292"/>
                </a:solidFill>
              </a:defRPr>
            </a:pPr>
            <a:r>
              <a:rPr lang="en-GB" b="1" i="1" dirty="0">
                <a:solidFill>
                  <a:schemeClr val="tx1"/>
                </a:solidFill>
              </a:rPr>
              <a:t>Dissertation</a:t>
            </a:r>
            <a:r>
              <a:rPr lang="en-GB" i="1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chemeClr val="tx1"/>
                </a:solidFill>
              </a:rPr>
              <a:t>(</a:t>
            </a:r>
            <a:r>
              <a:rPr lang="en-GB" b="1" dirty="0">
                <a:solidFill>
                  <a:schemeClr val="tx1"/>
                </a:solidFill>
              </a:rPr>
              <a:t>60 credits </a:t>
            </a:r>
            <a:r>
              <a:rPr lang="en-GB" dirty="0">
                <a:solidFill>
                  <a:schemeClr val="tx1"/>
                </a:solidFill>
              </a:rPr>
              <a:t>, 20-40 pages) </a:t>
            </a:r>
          </a:p>
          <a:p>
            <a:pPr marL="490538" lvl="1" indent="-355600" defTabSz="473201">
              <a:spcBef>
                <a:spcPts val="1200"/>
              </a:spcBef>
              <a:defRPr sz="2592"/>
            </a:pPr>
            <a:r>
              <a:rPr lang="en-GB" b="1" dirty="0">
                <a:solidFill>
                  <a:schemeClr val="tx1"/>
                </a:solidFill>
              </a:rPr>
              <a:t>Two courses prepare you:</a:t>
            </a:r>
          </a:p>
          <a:p>
            <a:pPr marL="762000" lvl="2" indent="-355600" defTabSz="473201">
              <a:spcBef>
                <a:spcPts val="1200"/>
              </a:spcBef>
              <a:defRPr sz="2592">
                <a:solidFill>
                  <a:srgbClr val="929292"/>
                </a:solidFill>
              </a:defRPr>
            </a:pPr>
            <a:r>
              <a:rPr lang="en-GB" b="1" dirty="0">
                <a:solidFill>
                  <a:schemeClr val="tx1"/>
                </a:solidFill>
              </a:rPr>
              <a:t>IRR:</a:t>
            </a:r>
            <a:r>
              <a:rPr lang="en-GB" dirty="0">
                <a:solidFill>
                  <a:schemeClr val="tx1"/>
                </a:solidFill>
              </a:rPr>
              <a:t> literature review in your broad area of interest (10 credits)</a:t>
            </a:r>
          </a:p>
          <a:p>
            <a:pPr marL="762000" lvl="2" indent="-355600" defTabSz="473201">
              <a:spcBef>
                <a:spcPts val="1200"/>
              </a:spcBef>
              <a:defRPr sz="2592">
                <a:solidFill>
                  <a:schemeClr val="accent5">
                    <a:lumOff val="-29866"/>
                  </a:schemeClr>
                </a:solidFill>
              </a:defRPr>
            </a:pPr>
            <a:r>
              <a:rPr lang="en-GB" b="1" dirty="0"/>
              <a:t>IPP:</a:t>
            </a:r>
            <a:r>
              <a:rPr lang="en-GB" dirty="0"/>
              <a:t> write a detailed plan for your specific MSc project (10 credits)</a:t>
            </a:r>
          </a:p>
        </p:txBody>
      </p:sp>
      <p:pic>
        <p:nvPicPr>
          <p:cNvPr id="14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0" y="55905"/>
            <a:ext cx="2154641" cy="5787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1F75ACDE-5630-F246-A651-5DA1A4BCBA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1092030"/>
            <a:ext cx="850900" cy="863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16095B-866D-A748-B08F-A6E5FB8EF17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5</a:t>
            </a:fld>
            <a:endParaRPr lang="en-GB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MSc Project 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MSc Project Timeline</a:t>
            </a:r>
          </a:p>
        </p:txBody>
      </p:sp>
      <p:sp>
        <p:nvSpPr>
          <p:cNvPr id="147" name="Semester 1 (IRR)…"/>
          <p:cNvSpPr txBox="1">
            <a:spLocks noGrp="1"/>
          </p:cNvSpPr>
          <p:nvPr>
            <p:ph type="body" idx="1"/>
          </p:nvPr>
        </p:nvSpPr>
        <p:spPr>
          <a:xfrm>
            <a:off x="952500" y="2339261"/>
            <a:ext cx="11099800" cy="6968066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42264" indent="-342264" defTabSz="449833">
              <a:spcBef>
                <a:spcPts val="1100"/>
              </a:spcBef>
              <a:defRPr sz="2464" b="1">
                <a:solidFill>
                  <a:srgbClr val="929292"/>
                </a:solidFill>
              </a:defRPr>
            </a:pPr>
            <a:r>
              <a:rPr dirty="0"/>
              <a:t>Semester 1 (IRR)</a:t>
            </a:r>
          </a:p>
          <a:p>
            <a:pPr marL="684529" lvl="1" indent="-342264" defTabSz="449833">
              <a:spcBef>
                <a:spcPts val="1100"/>
              </a:spcBef>
              <a:defRPr sz="2464">
                <a:solidFill>
                  <a:srgbClr val="929292"/>
                </a:solidFill>
              </a:defRPr>
            </a:pPr>
            <a:r>
              <a:rPr dirty="0"/>
              <a:t>Learn about a relevant area: </a:t>
            </a:r>
            <a:r>
              <a:rPr b="1" dirty="0"/>
              <a:t>explore</a:t>
            </a:r>
            <a:r>
              <a:rPr dirty="0"/>
              <a:t> research papers</a:t>
            </a:r>
          </a:p>
          <a:p>
            <a:pPr marL="684529" lvl="1" indent="-342264" defTabSz="449833">
              <a:spcBef>
                <a:spcPts val="1100"/>
              </a:spcBef>
              <a:defRPr sz="2464">
                <a:solidFill>
                  <a:srgbClr val="929292"/>
                </a:solidFill>
              </a:defRPr>
            </a:pPr>
            <a:r>
              <a:rPr dirty="0"/>
              <a:t>Write a 10-page </a:t>
            </a:r>
            <a:r>
              <a:rPr b="1" dirty="0"/>
              <a:t>critical review</a:t>
            </a:r>
            <a:r>
              <a:rPr dirty="0"/>
              <a:t> of what you learned </a:t>
            </a:r>
          </a:p>
          <a:p>
            <a:pPr marL="342264" indent="-342264" defTabSz="449833">
              <a:spcBef>
                <a:spcPts val="1100"/>
              </a:spcBef>
              <a:defRPr sz="2464" b="1"/>
            </a:pPr>
            <a:r>
              <a:rPr lang="en-GB" dirty="0"/>
              <a:t>Project Proposals</a:t>
            </a:r>
            <a:r>
              <a:rPr dirty="0"/>
              <a:t> </a:t>
            </a:r>
          </a:p>
          <a:p>
            <a:pPr marL="684529" lvl="1" indent="-342264" defTabSz="449833">
              <a:spcBef>
                <a:spcPts val="1100"/>
              </a:spcBef>
              <a:defRPr sz="2464"/>
            </a:pPr>
            <a:r>
              <a:rPr lang="en-GB" sz="2464" b="1" i="1" dirty="0"/>
              <a:t>Fri, 20 Jan 2023: </a:t>
            </a:r>
            <a:r>
              <a:rPr lang="en-GB" sz="2464" dirty="0"/>
              <a:t>deadline for all project proposals, including self-proposed projects</a:t>
            </a:r>
            <a:endParaRPr dirty="0"/>
          </a:p>
          <a:p>
            <a:pPr marL="685165" lvl="1" indent="-342900" defTabSz="449833">
              <a:spcBef>
                <a:spcPts val="1100"/>
              </a:spcBef>
              <a:defRPr sz="2464"/>
            </a:pPr>
            <a:r>
              <a:rPr lang="en-GB" b="1" i="1" dirty="0"/>
              <a:t>Wed, 25 Jan 2023– Fri, 10 Feb 2023: </a:t>
            </a:r>
            <a:r>
              <a:rPr dirty="0"/>
              <a:t>Talk to supervisors, pick set of topic</a:t>
            </a:r>
            <a:r>
              <a:rPr lang="en-GB" dirty="0"/>
              <a:t>s</a:t>
            </a:r>
          </a:p>
          <a:p>
            <a:pPr marL="685165" lvl="1" indent="-342900" defTabSz="449833">
              <a:spcBef>
                <a:spcPts val="1100"/>
              </a:spcBef>
              <a:defRPr sz="2464"/>
            </a:pPr>
            <a:r>
              <a:rPr lang="en-GB" dirty="0"/>
              <a:t>algorithmic allocation</a:t>
            </a:r>
          </a:p>
          <a:p>
            <a:pPr marL="342264" indent="-342264" defTabSz="449833">
              <a:spcBef>
                <a:spcPts val="1100"/>
              </a:spcBef>
              <a:defRPr sz="2464" b="1">
                <a:solidFill>
                  <a:schemeClr val="accent5">
                    <a:lumOff val="-29866"/>
                  </a:schemeClr>
                </a:solidFill>
              </a:defRPr>
            </a:pPr>
            <a:r>
              <a:rPr dirty="0"/>
              <a:t>Semester 2 (IPP)</a:t>
            </a:r>
          </a:p>
          <a:p>
            <a:pPr marL="684529" lvl="1" indent="-342264" defTabSz="449833">
              <a:spcBef>
                <a:spcPts val="1100"/>
              </a:spcBef>
              <a:defRPr sz="2464">
                <a:solidFill>
                  <a:schemeClr val="accent5">
                    <a:lumOff val="-29866"/>
                  </a:schemeClr>
                </a:solidFill>
              </a:defRPr>
            </a:pPr>
            <a:r>
              <a:rPr dirty="0"/>
              <a:t>write a detailed </a:t>
            </a:r>
            <a:r>
              <a:rPr b="1" dirty="0"/>
              <a:t>research plan</a:t>
            </a:r>
            <a:r>
              <a:rPr dirty="0"/>
              <a:t> for what you’re going to do </a:t>
            </a:r>
            <a:r>
              <a:rPr lang="en-GB" dirty="0"/>
              <a:t>(CW, 100%)</a:t>
            </a:r>
            <a:endParaRPr dirty="0"/>
          </a:p>
          <a:p>
            <a:pPr marL="342264" indent="-342264" defTabSz="449833">
              <a:spcBef>
                <a:spcPts val="1100"/>
              </a:spcBef>
              <a:defRPr sz="2464"/>
            </a:pPr>
            <a:r>
              <a:rPr b="1" dirty="0"/>
              <a:t>Summer </a:t>
            </a:r>
            <a:r>
              <a:rPr dirty="0"/>
              <a:t>(provided you progress to the dissertation stage) </a:t>
            </a:r>
          </a:p>
          <a:p>
            <a:pPr marL="684529" lvl="1" indent="-342264" defTabSz="449833">
              <a:spcBef>
                <a:spcPts val="1100"/>
              </a:spcBef>
              <a:defRPr sz="2464"/>
            </a:pPr>
            <a:r>
              <a:rPr dirty="0"/>
              <a:t>Work on your </a:t>
            </a:r>
            <a:r>
              <a:rPr b="1" dirty="0"/>
              <a:t>project</a:t>
            </a:r>
            <a:r>
              <a:rPr dirty="0"/>
              <a:t> (</a:t>
            </a:r>
            <a:r>
              <a:rPr lang="en-GB" dirty="0"/>
              <a:t>design, </a:t>
            </a:r>
            <a:r>
              <a:rPr dirty="0"/>
              <a:t>build, test, </a:t>
            </a:r>
            <a:r>
              <a:rPr dirty="0" err="1"/>
              <a:t>analyse</a:t>
            </a:r>
            <a:r>
              <a:rPr dirty="0"/>
              <a:t> results)</a:t>
            </a:r>
          </a:p>
          <a:p>
            <a:pPr marL="684529" lvl="1" indent="-342264" defTabSz="449833">
              <a:spcBef>
                <a:spcPts val="1100"/>
              </a:spcBef>
              <a:defRPr sz="2464"/>
            </a:pPr>
            <a:r>
              <a:rPr dirty="0"/>
              <a:t>Write a </a:t>
            </a:r>
            <a:r>
              <a:rPr b="1" dirty="0"/>
              <a:t>dissertation</a:t>
            </a:r>
            <a:r>
              <a:rPr dirty="0"/>
              <a:t> </a:t>
            </a:r>
            <a:r>
              <a:rPr lang="en-GB" dirty="0"/>
              <a:t>– </a:t>
            </a:r>
            <a:r>
              <a:rPr lang="en-GB" b="1" i="1" dirty="0"/>
              <a:t>18 Aug 2023</a:t>
            </a:r>
          </a:p>
          <a:p>
            <a:pPr marL="371475" lvl="1" indent="-371475" defTabSz="449833">
              <a:spcBef>
                <a:spcPts val="1100"/>
              </a:spcBef>
              <a:defRPr sz="2464"/>
            </a:pPr>
            <a:r>
              <a:rPr lang="en-GB" b="1" dirty="0"/>
              <a:t>Timetable: </a:t>
            </a:r>
            <a:r>
              <a:rPr lang="en-GB" dirty="0"/>
              <a:t>https://</a:t>
            </a:r>
            <a:r>
              <a:rPr lang="en-GB" dirty="0" err="1"/>
              <a:t>www.inf.ed.ac.uk</a:t>
            </a:r>
            <a:r>
              <a:rPr lang="en-GB" dirty="0"/>
              <a:t>/teaching/courses/diss/</a:t>
            </a:r>
            <a:r>
              <a:rPr lang="en-GB" dirty="0" err="1"/>
              <a:t>timetable.html</a:t>
            </a:r>
            <a:endParaRPr dirty="0"/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0" y="55905"/>
            <a:ext cx="2154641" cy="578756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1931AC49-A678-164A-859A-7AF28F850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1092030"/>
            <a:ext cx="850900" cy="863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DB7BB1-EFAF-BD46-B2B3-4E0AF289120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6</a:t>
            </a:fld>
            <a:endParaRPr lang="en-GB"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0" y="55905"/>
            <a:ext cx="2154641" cy="5787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404" y="2607733"/>
            <a:ext cx="11027992" cy="5054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82D370F9-6575-7345-AE4F-EE1C575703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" y="1122176"/>
            <a:ext cx="889000" cy="8763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758884-A4F3-1E4F-BC98-9B4F0944840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7</a:t>
            </a:fld>
            <a:endParaRPr lang="en-GB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493"/>
            <a:ext cx="13004800" cy="9215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A2A71E94-19E5-924E-9021-35AF1E0F3C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" y="1122176"/>
            <a:ext cx="889000" cy="8763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734A37-6AF2-3E40-822E-1832863F6A4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8</a:t>
            </a:fld>
            <a:endParaRPr lang="en-GB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61309" y="-502407"/>
            <a:ext cx="14727418" cy="10427718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Arrow"/>
          <p:cNvSpPr/>
          <p:nvPr/>
        </p:nvSpPr>
        <p:spPr>
          <a:xfrm>
            <a:off x="722261" y="4314759"/>
            <a:ext cx="1270000" cy="79338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C92F742-8553-9E42-8DCC-31736461A17D}"/>
              </a:ext>
            </a:extLst>
          </p:cNvPr>
          <p:cNvSpPr/>
          <p:nvPr/>
        </p:nvSpPr>
        <p:spPr>
          <a:xfrm>
            <a:off x="2064774" y="4563968"/>
            <a:ext cx="6676103" cy="294967"/>
          </a:xfrm>
          <a:prstGeom prst="rect">
            <a:avLst/>
          </a:prstGeom>
          <a:noFill/>
          <a:ln w="2540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DA66A31E-A8C5-6742-A362-0238904266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6137" y="443750"/>
            <a:ext cx="889000" cy="8763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054267-99B2-F646-8A69-CBFBFF2F546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GB" smtClean="0"/>
              <a:t>9</a:t>
            </a:fld>
            <a:endParaRPr lang="en-GB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Light"/>
        <a:ea typeface="Helvetica Neue Light"/>
        <a:cs typeface="Helvetica Neue Light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Light"/>
        <a:ea typeface="Helvetica Neue Light"/>
        <a:cs typeface="Helvetica Neue Light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BDF11C29ADC641A5A2DAB6FD1E8D30" ma:contentTypeVersion="2" ma:contentTypeDescription="Create a new document." ma:contentTypeScope="" ma:versionID="cf660c86e8df2dbeae226b69bf85c02b">
  <xsd:schema xmlns:xsd="http://www.w3.org/2001/XMLSchema" xmlns:xs="http://www.w3.org/2001/XMLSchema" xmlns:p="http://schemas.microsoft.com/office/2006/metadata/properties" xmlns:ns2="ebd4b9d4-1c40-4b43-9693-1bd36d132201" targetNamespace="http://schemas.microsoft.com/office/2006/metadata/properties" ma:root="true" ma:fieldsID="8e51c9476bd44a1464839ecf6f5c6675" ns2:_="">
    <xsd:import namespace="ebd4b9d4-1c40-4b43-9693-1bd36d1322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d4b9d4-1c40-4b43-9693-1bd36d1322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C21F5A2-F101-4CDE-967B-A827A6437B8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8651E36-0018-4BC1-A5F2-CDC534E178C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2C6BC19-9458-4E84-8A6C-DFA6B68719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bd4b9d4-1c40-4b43-9693-1bd36d1322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520</Words>
  <Application>Microsoft Macintosh PowerPoint</Application>
  <PresentationFormat>Custom</PresentationFormat>
  <Paragraphs>85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 Lecture 1 Part 1: IPP Overview  Informatics Project Proposal (IPP) 2022/2023</vt:lpstr>
      <vt:lpstr>Core IPP Course Team</vt:lpstr>
      <vt:lpstr>Core IPP Course Team</vt:lpstr>
      <vt:lpstr>Content</vt:lpstr>
      <vt:lpstr>Your MSc Programme</vt:lpstr>
      <vt:lpstr>MSc Project Timeline</vt:lpstr>
      <vt:lpstr>PowerPoint Presentation</vt:lpstr>
      <vt:lpstr>PowerPoint Presentation</vt:lpstr>
      <vt:lpstr>PowerPoint Presentation</vt:lpstr>
      <vt:lpstr>IRR vs IPP</vt:lpstr>
      <vt:lpstr>Goals</vt:lpstr>
      <vt:lpstr>Further IPP 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Lecture 1 Part 1: IPP Overview  Informatics Project Proposal (IPP) 2021/2022</dc:title>
  <dc:creator>CONSTANTIN Aurora</dc:creator>
  <cp:lastModifiedBy>Aurora Constantin</cp:lastModifiedBy>
  <cp:revision>11</cp:revision>
  <dcterms:created xsi:type="dcterms:W3CDTF">2021-10-16T11:20:06Z</dcterms:created>
  <dcterms:modified xsi:type="dcterms:W3CDTF">2023-01-05T10:31:03Z</dcterms:modified>
</cp:coreProperties>
</file>

<file path=docProps/thumbnail.jpeg>
</file>